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257" r:id="rId2"/>
    <p:sldId id="258" r:id="rId3"/>
    <p:sldId id="304" r:id="rId4"/>
    <p:sldId id="305" r:id="rId5"/>
    <p:sldId id="306" r:id="rId6"/>
    <p:sldId id="308" r:id="rId7"/>
    <p:sldId id="335" r:id="rId8"/>
    <p:sldId id="309" r:id="rId9"/>
    <p:sldId id="312" r:id="rId10"/>
    <p:sldId id="313" r:id="rId11"/>
    <p:sldId id="314" r:id="rId12"/>
    <p:sldId id="316" r:id="rId13"/>
    <p:sldId id="315" r:id="rId14"/>
    <p:sldId id="317" r:id="rId15"/>
    <p:sldId id="318" r:id="rId16"/>
    <p:sldId id="298" r:id="rId17"/>
    <p:sldId id="336" r:id="rId18"/>
    <p:sldId id="337" r:id="rId19"/>
    <p:sldId id="338" r:id="rId20"/>
    <p:sldId id="325" r:id="rId21"/>
    <p:sldId id="328" r:id="rId22"/>
    <p:sldId id="322" r:id="rId23"/>
    <p:sldId id="285" r:id="rId24"/>
    <p:sldId id="303" r:id="rId25"/>
    <p:sldId id="266" r:id="rId26"/>
    <p:sldId id="310" r:id="rId27"/>
    <p:sldId id="261" r:id="rId28"/>
    <p:sldId id="280" r:id="rId29"/>
    <p:sldId id="283" r:id="rId30"/>
    <p:sldId id="341" r:id="rId31"/>
    <p:sldId id="339" r:id="rId32"/>
    <p:sldId id="340" r:id="rId33"/>
  </p:sldIdLst>
  <p:sldSz cx="9144000" cy="6858000" type="screen4x3"/>
  <p:notesSz cx="6797675" cy="987425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C4BBE3"/>
    <a:srgbClr val="B0A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3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485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485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A3AF696-D191-4616-A5ED-52417B28AC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742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5E1EB-211D-4D8C-8F18-F4A2521452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3A30F-3B8E-427C-8C9B-4ACF4108C5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6303C-329A-4BC5-A532-0C42A3243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CBC1A-B206-44F3-B820-1ECF63228F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e 2 partes d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30E88-815A-4FDF-AB5D-FAF468D68BA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DD6D8-1C11-4C96-90E3-1184849B6F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B8DFC-1C06-49CA-9108-2D2798FAFB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7680-C8B1-4906-B493-F68DC176D7A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250CB-7509-41DD-86C0-2C57A16540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98626-3AB6-41FC-99E7-A65895CEAE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40AD4-1C05-4BA8-BD32-421280B6F7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3AF46-0A44-4852-A5C5-0615A1340B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7C59-DBCD-4B3E-B74D-21104A72AB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1291D3C-348D-4ADF-A347-8EAFB2C557A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erd@usp.br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550785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 dirty="0" smtClean="0"/>
              <a:t>Tecnologia de solos: </a:t>
            </a:r>
            <a:r>
              <a:rPr lang="pt-BR" sz="2400" b="1" dirty="0"/>
              <a:t>módulo erosão</a:t>
            </a:r>
          </a:p>
          <a:p>
            <a:pPr>
              <a:lnSpc>
                <a:spcPct val="150000"/>
              </a:lnSpc>
            </a:pPr>
            <a:r>
              <a:rPr lang="pt-BR" dirty="0" err="1"/>
              <a:t>gerd</a:t>
            </a:r>
            <a:r>
              <a:rPr lang="pt-BR" dirty="0"/>
              <a:t> </a:t>
            </a:r>
            <a:r>
              <a:rPr lang="pt-BR" dirty="0" err="1"/>
              <a:t>sparovek</a:t>
            </a:r>
            <a:r>
              <a:rPr lang="pt-BR" dirty="0"/>
              <a:t> (</a:t>
            </a:r>
            <a:r>
              <a:rPr lang="pt-BR" dirty="0" err="1"/>
              <a:t>lso</a:t>
            </a:r>
            <a:r>
              <a:rPr lang="pt-BR" dirty="0"/>
              <a:t>/</a:t>
            </a:r>
            <a:r>
              <a:rPr lang="pt-BR" dirty="0" err="1"/>
              <a:t>esalq</a:t>
            </a:r>
            <a:r>
              <a:rPr lang="pt-BR" dirty="0"/>
              <a:t>)</a:t>
            </a:r>
          </a:p>
          <a:p>
            <a:pPr>
              <a:lnSpc>
                <a:spcPct val="150000"/>
              </a:lnSpc>
            </a:pPr>
            <a:r>
              <a:rPr lang="pt-BR" dirty="0">
                <a:hlinkClick r:id="rId2"/>
              </a:rPr>
              <a:t>gerd@usp.br</a:t>
            </a: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segundo semestre de </a:t>
            </a:r>
            <a:r>
              <a:rPr lang="pt-BR" dirty="0" smtClean="0"/>
              <a:t>2016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DSC016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DSC016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25"/>
            <a:ext cx="9144000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DSC016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0"/>
            <a:ext cx="91440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DSC016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"/>
            <a:ext cx="91440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DSC016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475"/>
            <a:ext cx="9144000" cy="6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DSC016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4450"/>
            <a:ext cx="8208963" cy="651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Roughness, runoff and soil loss</a:t>
            </a:r>
            <a:endParaRPr lang="en-US" dirty="0"/>
          </a:p>
          <a:p>
            <a:r>
              <a:rPr lang="en-US" dirty="0"/>
              <a:t>Helming, K., </a:t>
            </a:r>
            <a:r>
              <a:rPr lang="en-US" dirty="0" err="1"/>
              <a:t>Römkens</a:t>
            </a:r>
            <a:r>
              <a:rPr lang="en-US" dirty="0"/>
              <a:t>, M.J.M., Prasad, S.N. (1998) Surface roughness related 	processes of runoff and soil loss: a flume study. </a:t>
            </a:r>
            <a:r>
              <a:rPr lang="en-US" b="1" dirty="0"/>
              <a:t>Soil Science Society of 	America Journal</a:t>
            </a:r>
            <a:r>
              <a:rPr lang="en-US" dirty="0"/>
              <a:t> 62: 243-250.</a:t>
            </a:r>
          </a:p>
          <a:p>
            <a:pPr>
              <a:buFontTx/>
              <a:buChar char="•"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Effect of roughness on spatial distribution of runoff and flow concentrations affecting the amount of soil loss.</a:t>
            </a:r>
          </a:p>
          <a:p>
            <a:pPr>
              <a:buFontTx/>
              <a:buChar char="•"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Rain simulation, 2.8 m flume, three roughness conditions (rough, medium and smooth) two slopes (2, 8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and 17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 %).</a:t>
            </a:r>
          </a:p>
          <a:p>
            <a:pPr>
              <a:buFontTx/>
              <a:buChar char="•"/>
            </a:pPr>
            <a:r>
              <a:rPr lang="en-US" sz="1400" dirty="0">
                <a:latin typeface="Calibri" pitchFamily="34" charset="0"/>
                <a:cs typeface="Calibri" pitchFamily="34" charset="0"/>
              </a:rPr>
              <a:t>Roughness was calculated from DEM obtained from laser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microrelief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measurements</a:t>
            </a:r>
            <a:r>
              <a:rPr lang="en-US" sz="1200" dirty="0"/>
              <a:t>.</a:t>
            </a:r>
            <a:endParaRPr lang="pt-BR" sz="12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25" y="2276475"/>
            <a:ext cx="7380288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0"/>
            <a:ext cx="5075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165100"/>
            <a:ext cx="5849937" cy="65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uva pesad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3141663"/>
            <a:ext cx="5651500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huva pesad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51500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MMR DILUVIO 12122006 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44450"/>
            <a:ext cx="5076825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MMR DILUVIO 12122006 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3203575"/>
            <a:ext cx="4872038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MMR DILUVIO 12122006 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600450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MMR DILUVIO 12122006 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260350"/>
            <a:ext cx="37369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VOCOROCA HELINHO (1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38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VOCOROCA HELINHO (29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168650"/>
            <a:ext cx="50038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FEV 2007 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997200"/>
            <a:ext cx="28956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76238" y="279400"/>
            <a:ext cx="357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 erosão do solo:</a:t>
            </a:r>
            <a:r>
              <a:rPr lang="pt-BR" sz="2400" b="1"/>
              <a:t> Processo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19113" y="1431925"/>
            <a:ext cx="812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/>
              <a:t>Desprendimento -&gt; 	Transporte -&gt; 	Deposição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84213" y="2133600"/>
            <a:ext cx="2951162" cy="13696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/>
              <a:t>Desagregação:</a:t>
            </a:r>
          </a:p>
          <a:p>
            <a:pPr>
              <a:spcBef>
                <a:spcPct val="50000"/>
              </a:spcBef>
            </a:pPr>
            <a:r>
              <a:rPr lang="pt-BR" dirty="0"/>
              <a:t>Forças de adesão e coesão em função </a:t>
            </a:r>
            <a:r>
              <a:rPr lang="pt-BR" dirty="0" smtClean="0"/>
              <a:t>da agregação do solo</a:t>
            </a:r>
            <a:endParaRPr lang="pt-BR" dirty="0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851275" y="2133600"/>
            <a:ext cx="2665413" cy="650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Quantidade de energia disponível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732588" y="2133600"/>
            <a:ext cx="2160587" cy="9255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Diminuição da quantidade de energia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755650" y="4240213"/>
            <a:ext cx="3168650" cy="7889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Impacto da gota de chuva</a:t>
            </a:r>
          </a:p>
          <a:p>
            <a:pPr>
              <a:spcBef>
                <a:spcPct val="50000"/>
              </a:spcBef>
            </a:pPr>
            <a:r>
              <a:rPr lang="pt-BR"/>
              <a:t>Enxurrada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4643438" y="4365625"/>
            <a:ext cx="1657350" cy="3762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Enxurrada</a:t>
            </a:r>
          </a:p>
        </p:txBody>
      </p:sp>
      <p:cxnSp>
        <p:nvCxnSpPr>
          <p:cNvPr id="31753" name="AutoShape 9"/>
          <p:cNvCxnSpPr>
            <a:cxnSpLocks noChangeShapeType="1"/>
            <a:stCxn id="31748" idx="2"/>
            <a:endCxn id="31751" idx="0"/>
          </p:cNvCxnSpPr>
          <p:nvPr/>
        </p:nvCxnSpPr>
        <p:spPr bwMode="auto">
          <a:xfrm rot="16200000" flipH="1">
            <a:off x="1881381" y="3781618"/>
            <a:ext cx="737007" cy="18018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754" name="AutoShape 10"/>
          <p:cNvCxnSpPr>
            <a:cxnSpLocks noChangeShapeType="1"/>
            <a:stCxn id="31749" idx="2"/>
            <a:endCxn id="31752" idx="0"/>
          </p:cNvCxnSpPr>
          <p:nvPr/>
        </p:nvCxnSpPr>
        <p:spPr bwMode="auto">
          <a:xfrm>
            <a:off x="5184775" y="2784475"/>
            <a:ext cx="287338" cy="1581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huva de 90 mm em menos de uma hora (3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8893175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huva de 90 mm em menos de uma hora (29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0"/>
            <a:ext cx="8893175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igitalizar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4175"/>
            <a:ext cx="91440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igitalizar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ARQUINHO 12 12 2005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4" descr="Digitalizar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66" y="2619375"/>
            <a:ext cx="3313113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07950" y="587375"/>
            <a:ext cx="244792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Impacto da gota</a:t>
            </a: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158750" y="1344613"/>
            <a:ext cx="1247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Enxurrada</a:t>
            </a: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619250" y="1335088"/>
            <a:ext cx="109517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Dispersa</a:t>
            </a:r>
            <a:endParaRPr lang="pt-BR" dirty="0"/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1619250" y="2044700"/>
            <a:ext cx="150554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Concentrada</a:t>
            </a:r>
            <a:endParaRPr lang="pt-BR" dirty="0"/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3145624" y="1309749"/>
            <a:ext cx="8794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Sulcos</a:t>
            </a:r>
          </a:p>
        </p:txBody>
      </p:sp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2771800" y="584331"/>
            <a:ext cx="1019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Laminar</a:t>
            </a:r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3790975" y="1978503"/>
            <a:ext cx="2289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efêmeras</a:t>
            </a:r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3790975" y="2445191"/>
            <a:ext cx="2670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permanentes</a:t>
            </a:r>
          </a:p>
        </p:txBody>
      </p:sp>
      <p:cxnSp>
        <p:nvCxnSpPr>
          <p:cNvPr id="43019" name="AutoShape 10"/>
          <p:cNvCxnSpPr>
            <a:cxnSpLocks noChangeShapeType="1"/>
            <a:stCxn id="43011" idx="3"/>
          </p:cNvCxnSpPr>
          <p:nvPr/>
        </p:nvCxnSpPr>
        <p:spPr bwMode="auto">
          <a:xfrm>
            <a:off x="2555875" y="775494"/>
            <a:ext cx="2159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0" name="AutoShape 11"/>
          <p:cNvCxnSpPr>
            <a:cxnSpLocks noChangeShapeType="1"/>
            <a:stCxn id="43012" idx="3"/>
            <a:endCxn id="43013" idx="1"/>
          </p:cNvCxnSpPr>
          <p:nvPr/>
        </p:nvCxnSpPr>
        <p:spPr bwMode="auto">
          <a:xfrm flipV="1">
            <a:off x="1406525" y="1519754"/>
            <a:ext cx="212725" cy="129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1" name="AutoShape 12"/>
          <p:cNvCxnSpPr>
            <a:cxnSpLocks noChangeShapeType="1"/>
          </p:cNvCxnSpPr>
          <p:nvPr/>
        </p:nvCxnSpPr>
        <p:spPr bwMode="auto">
          <a:xfrm>
            <a:off x="2736710" y="1509869"/>
            <a:ext cx="408914" cy="988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2" name="AutoShape 13"/>
          <p:cNvCxnSpPr>
            <a:cxnSpLocks noChangeShapeType="1"/>
            <a:stCxn id="43014" idx="3"/>
          </p:cNvCxnSpPr>
          <p:nvPr/>
        </p:nvCxnSpPr>
        <p:spPr bwMode="auto">
          <a:xfrm flipV="1">
            <a:off x="3124790" y="2157412"/>
            <a:ext cx="666185" cy="719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3" name="AutoShape 14"/>
          <p:cNvCxnSpPr>
            <a:cxnSpLocks noChangeShapeType="1"/>
            <a:stCxn id="43014" idx="3"/>
          </p:cNvCxnSpPr>
          <p:nvPr/>
        </p:nvCxnSpPr>
        <p:spPr bwMode="auto">
          <a:xfrm>
            <a:off x="3124790" y="2229366"/>
            <a:ext cx="666185" cy="33869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4" name="AutoShape 15"/>
          <p:cNvCxnSpPr>
            <a:cxnSpLocks noChangeShapeType="1"/>
            <a:stCxn id="43012" idx="3"/>
            <a:endCxn id="43014" idx="1"/>
          </p:cNvCxnSpPr>
          <p:nvPr/>
        </p:nvCxnSpPr>
        <p:spPr bwMode="auto">
          <a:xfrm>
            <a:off x="1406525" y="1532732"/>
            <a:ext cx="212725" cy="6966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3025" name="Text Box 16"/>
          <p:cNvSpPr txBox="1">
            <a:spLocks noChangeArrowheads="1"/>
          </p:cNvSpPr>
          <p:nvPr/>
        </p:nvSpPr>
        <p:spPr bwMode="auto">
          <a:xfrm>
            <a:off x="4233887" y="480156"/>
            <a:ext cx="1877437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 seletivo</a:t>
            </a:r>
            <a:endParaRPr lang="pt-BR" dirty="0"/>
          </a:p>
        </p:txBody>
      </p:sp>
      <p:cxnSp>
        <p:nvCxnSpPr>
          <p:cNvPr id="43026" name="AutoShape 17"/>
          <p:cNvCxnSpPr>
            <a:cxnSpLocks noChangeShapeType="1"/>
            <a:stCxn id="43016" idx="3"/>
          </p:cNvCxnSpPr>
          <p:nvPr/>
        </p:nvCxnSpPr>
        <p:spPr bwMode="auto">
          <a:xfrm flipV="1">
            <a:off x="3790975" y="764596"/>
            <a:ext cx="442912" cy="78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7" name="AutoShape 18"/>
          <p:cNvCxnSpPr>
            <a:cxnSpLocks noChangeShapeType="1"/>
            <a:stCxn id="43015" idx="3"/>
          </p:cNvCxnSpPr>
          <p:nvPr/>
        </p:nvCxnSpPr>
        <p:spPr bwMode="auto">
          <a:xfrm>
            <a:off x="4025099" y="1497868"/>
            <a:ext cx="330877" cy="362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8" name="AutoShape 19"/>
          <p:cNvCxnSpPr>
            <a:cxnSpLocks noChangeShapeType="1"/>
            <a:stCxn id="43017" idx="3"/>
          </p:cNvCxnSpPr>
          <p:nvPr/>
        </p:nvCxnSpPr>
        <p:spPr bwMode="auto">
          <a:xfrm>
            <a:off x="6080150" y="2166622"/>
            <a:ext cx="575261" cy="2739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9" name="AutoShape 20"/>
          <p:cNvCxnSpPr>
            <a:cxnSpLocks noChangeShapeType="1"/>
          </p:cNvCxnSpPr>
          <p:nvPr/>
        </p:nvCxnSpPr>
        <p:spPr bwMode="auto">
          <a:xfrm flipV="1">
            <a:off x="6461150" y="2511928"/>
            <a:ext cx="194261" cy="2396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43030" name="Picture 21" descr="Digitalizar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2620" y="3000375"/>
            <a:ext cx="25527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Picture 22" descr="Digitalizar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6264" y="4746658"/>
            <a:ext cx="2665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Picture 23" descr="Digitalizar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4609" y="4067032"/>
            <a:ext cx="385127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3" name="Text Box 26"/>
          <p:cNvSpPr txBox="1">
            <a:spLocks noChangeArrowheads="1"/>
          </p:cNvSpPr>
          <p:nvPr/>
        </p:nvSpPr>
        <p:spPr bwMode="auto">
          <a:xfrm>
            <a:off x="107950" y="44450"/>
            <a:ext cx="330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 erosão do solo:</a:t>
            </a:r>
            <a:r>
              <a:rPr lang="pt-BR" sz="2400" b="1"/>
              <a:t> Formas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4355976" y="1300200"/>
            <a:ext cx="1877437" cy="36933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  <a:endParaRPr lang="pt-BR" dirty="0"/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6678356" y="2105270"/>
            <a:ext cx="2428870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e deposição próximos</a:t>
            </a:r>
            <a:endParaRPr lang="pt-BR" dirty="0"/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6744329" y="441430"/>
            <a:ext cx="184244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 longa distância</a:t>
            </a:r>
            <a:endParaRPr lang="pt-BR" dirty="0"/>
          </a:p>
        </p:txBody>
      </p:sp>
      <p:cxnSp>
        <p:nvCxnSpPr>
          <p:cNvPr id="49" name="AutoShape 17"/>
          <p:cNvCxnSpPr>
            <a:cxnSpLocks noChangeShapeType="1"/>
            <a:endCxn id="48" idx="1"/>
          </p:cNvCxnSpPr>
          <p:nvPr/>
        </p:nvCxnSpPr>
        <p:spPr bwMode="auto">
          <a:xfrm flipV="1">
            <a:off x="6130771" y="764596"/>
            <a:ext cx="613558" cy="1117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655411" y="1209895"/>
            <a:ext cx="220960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ao longo da vertente</a:t>
            </a:r>
            <a:endParaRPr lang="pt-BR" dirty="0"/>
          </a:p>
        </p:txBody>
      </p:sp>
      <p:cxnSp>
        <p:nvCxnSpPr>
          <p:cNvPr id="54" name="AutoShape 17"/>
          <p:cNvCxnSpPr>
            <a:cxnSpLocks noChangeShapeType="1"/>
            <a:endCxn id="51" idx="1"/>
          </p:cNvCxnSpPr>
          <p:nvPr/>
        </p:nvCxnSpPr>
        <p:spPr bwMode="auto">
          <a:xfrm>
            <a:off x="6233413" y="1439440"/>
            <a:ext cx="421998" cy="9362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igitalizar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8138"/>
            <a:ext cx="914400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Rainfall_impact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0"/>
            <a:ext cx="37084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EphGul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291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2771775" y="836613"/>
            <a:ext cx="2736850" cy="5184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H="1">
            <a:off x="5435600" y="1196975"/>
            <a:ext cx="2520950" cy="295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7956550" y="1196975"/>
            <a:ext cx="144463" cy="417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2700338" y="1196975"/>
            <a:ext cx="5256212" cy="381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2771775" y="836613"/>
            <a:ext cx="4321175" cy="40322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3" grpId="0" animBg="1"/>
      <p:bldP spid="29704" grpId="0" animBg="1"/>
      <p:bldP spid="2970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ill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41300"/>
            <a:ext cx="42481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Impact_Rainf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709988"/>
            <a:ext cx="446405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Rainfall_impact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88913"/>
            <a:ext cx="4522787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Impact_Rainfall_after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671888"/>
            <a:ext cx="4284662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gitalizar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2428860" cy="3619289"/>
          </a:xfrm>
          <a:prstGeom prst="rect">
            <a:avLst/>
          </a:prstGeom>
        </p:spPr>
      </p:pic>
      <p:pic>
        <p:nvPicPr>
          <p:cNvPr id="3" name="Imagem 2" descr="P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37560"/>
            <a:ext cx="2423160" cy="352044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428860" y="64291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428860" y="1571612"/>
            <a:ext cx="147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Rocha (</a:t>
            </a:r>
            <a:r>
              <a:rPr lang="pt-BR" dirty="0" err="1" smtClean="0"/>
              <a:t>siltito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428860" y="400050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500298" y="5357826"/>
            <a:ext cx="38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Bt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465534" y="471488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Horizonte E arenosos</a:t>
            </a:r>
            <a:endParaRPr lang="pt-BR" dirty="0"/>
          </a:p>
        </p:txBody>
      </p:sp>
      <p:pic>
        <p:nvPicPr>
          <p:cNvPr id="10" name="Picture 6" descr="Digitalizar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3992" y="275656"/>
            <a:ext cx="3744912" cy="3330575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6228184" y="381583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Latossolo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317428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eseAdeodato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5072066" cy="3205264"/>
          </a:xfrm>
          <a:prstGeom prst="rect">
            <a:avLst/>
          </a:prstGeom>
          <a:noFill/>
        </p:spPr>
      </p:pic>
      <p:pic>
        <p:nvPicPr>
          <p:cNvPr id="3" name="Imagem 2" descr="Digitalizar0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7060" y="3214686"/>
            <a:ext cx="5476940" cy="36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219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SC03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214686"/>
            <a:ext cx="4857752" cy="3643314"/>
          </a:xfrm>
          <a:prstGeom prst="rect">
            <a:avLst/>
          </a:prstGeom>
        </p:spPr>
      </p:pic>
      <p:pic>
        <p:nvPicPr>
          <p:cNvPr id="7" name="Imagem 6" descr="DSC03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642918"/>
            <a:ext cx="4286248" cy="32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78387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86407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The theory: spherical drop on a rigid surface</a:t>
            </a:r>
            <a:endParaRPr lang="en-US"/>
          </a:p>
          <a:p>
            <a:r>
              <a:rPr lang="en-US"/>
              <a:t>Huang, C.; Bradford, J.M.; Cushman, J.H. (1982) A numerical study of raindrop 	impact phenomena: the rigid case. </a:t>
            </a:r>
            <a:r>
              <a:rPr lang="en-US" b="1"/>
              <a:t>Soil Science Society of America 	Journal</a:t>
            </a:r>
            <a:r>
              <a:rPr lang="en-US"/>
              <a:t> 46: 14-19.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363" y="1484313"/>
            <a:ext cx="53022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9388" y="2182813"/>
            <a:ext cx="34575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400" b="1"/>
              <a:t>Use techniques of material engineering that study high speed liquid‑solid impact phenomena (turbine blades, airplane wings, and windows).</a:t>
            </a:r>
          </a:p>
          <a:p>
            <a:pPr>
              <a:buFontTx/>
              <a:buChar char="•"/>
            </a:pPr>
            <a:r>
              <a:rPr lang="en-US" sz="1400" b="1"/>
              <a:t>Mechanistic approach rather than ‘black box’ as usual in agriculture.</a:t>
            </a:r>
          </a:p>
          <a:p>
            <a:pPr>
              <a:buFontTx/>
              <a:buChar char="•"/>
            </a:pPr>
            <a:r>
              <a:rPr lang="en-US" sz="1400" b="1"/>
              <a:t>Calculated the compressive stress from the impact and the shearing stress from the lateral jetting.</a:t>
            </a:r>
            <a:endParaRPr lang="pt-BR" sz="1400" b="1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3635375" y="1341438"/>
            <a:ext cx="0" cy="52562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7013" y="4763"/>
            <a:ext cx="5106987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9388" y="404813"/>
            <a:ext cx="38163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The time history of velocity:</a:t>
            </a:r>
          </a:p>
          <a:p>
            <a:r>
              <a:rPr lang="en-US" sz="1600"/>
              <a:t>Raindrop of 4 mm traveling at 10 m s</a:t>
            </a:r>
            <a:r>
              <a:rPr lang="en-US" sz="1600" baseline="30000"/>
              <a:t>-1</a:t>
            </a:r>
          </a:p>
          <a:p>
            <a:r>
              <a:rPr lang="en-US" sz="1600"/>
              <a:t>(fall velocity normalized to 1)</a:t>
            </a:r>
            <a:endParaRPr lang="pt-BR" sz="160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9388" y="5157788"/>
            <a:ext cx="381635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High speed lateral jet stream:</a:t>
            </a:r>
          </a:p>
          <a:p>
            <a:pPr>
              <a:buFontTx/>
              <a:buChar char="•"/>
            </a:pPr>
            <a:r>
              <a:rPr lang="en-US" sz="1600"/>
              <a:t>large shearing stress at the surface</a:t>
            </a:r>
          </a:p>
          <a:p>
            <a:pPr>
              <a:buFontTx/>
              <a:buChar char="•"/>
            </a:pPr>
            <a:r>
              <a:rPr lang="en-US" sz="1600"/>
              <a:t>tensile failure on surface irregularities</a:t>
            </a:r>
            <a:endParaRPr lang="pt-BR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547688"/>
            <a:ext cx="5300663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1438" y="476250"/>
            <a:ext cx="39243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The time history of pressure:</a:t>
            </a:r>
          </a:p>
          <a:p>
            <a:r>
              <a:rPr lang="en-US" sz="1600"/>
              <a:t>Raindrop of 4 mm traveling at 10 m s</a:t>
            </a:r>
            <a:r>
              <a:rPr lang="en-US" sz="1600" baseline="30000"/>
              <a:t>-1</a:t>
            </a:r>
          </a:p>
          <a:p>
            <a:r>
              <a:rPr lang="en-US" sz="1600"/>
              <a:t>(reference pressure = 50 kPa, normalized to 1)</a:t>
            </a:r>
            <a:endParaRPr lang="pt-BR" sz="160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4460875"/>
            <a:ext cx="3529012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High initial pressure:</a:t>
            </a:r>
          </a:p>
          <a:p>
            <a:r>
              <a:rPr lang="en-US" sz="1600"/>
              <a:t>extremely high (1,200 kPa) pressure at the very instant of impact</a:t>
            </a:r>
          </a:p>
          <a:p>
            <a:r>
              <a:rPr lang="en-US" sz="1600"/>
              <a:t>high capacity to deform plastic surfaces</a:t>
            </a:r>
            <a:endParaRPr lang="pt-BR" sz="160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79388" y="6183313"/>
            <a:ext cx="4402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Soil shear stress: 2 to 20 kPa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50825" y="333375"/>
            <a:ext cx="864235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The practice: high speed photography of drops impacting soil</a:t>
            </a:r>
            <a:endParaRPr lang="en-US"/>
          </a:p>
          <a:p>
            <a:r>
              <a:rPr lang="en-US"/>
              <a:t>Al‑Durrah, M.M.; Bradford, J.M. (1982) The mechanism of raindrop splash on soil 	surfaces</a:t>
            </a:r>
            <a:r>
              <a:rPr lang="en-US" b="1"/>
              <a:t>. Soil Science Society of America Journa</a:t>
            </a:r>
            <a:r>
              <a:rPr lang="en-US"/>
              <a:t>l 46: 1086-1090.</a:t>
            </a:r>
          </a:p>
          <a:p>
            <a:pPr>
              <a:buFontTx/>
              <a:buChar char="•"/>
            </a:pPr>
            <a:r>
              <a:rPr lang="en-US" sz="1600"/>
              <a:t>High speed photography (2,000 frames s</a:t>
            </a:r>
            <a:r>
              <a:rPr lang="en-US" sz="1600" baseline="30000"/>
              <a:t>-1</a:t>
            </a:r>
            <a:r>
              <a:rPr lang="en-US" sz="1600"/>
              <a:t>) in laboratory study (rain tower with drops of 	4.6 mm falling from 890 cm)</a:t>
            </a:r>
          </a:p>
          <a:p>
            <a:pPr>
              <a:buFontTx/>
              <a:buChar char="•"/>
            </a:pPr>
            <a:r>
              <a:rPr lang="en-US" sz="1600"/>
              <a:t>Different soils varying shear strength by changing bulk density and matric potential in the 	range of ~ 1 to ~20 kPa</a:t>
            </a:r>
          </a:p>
          <a:p>
            <a:pPr>
              <a:buFontTx/>
              <a:buChar char="•"/>
            </a:pPr>
            <a:r>
              <a:rPr lang="en-US" sz="1600"/>
              <a:t>Splash angle and relative velocity</a:t>
            </a:r>
            <a:endParaRPr lang="pt-BR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775"/>
            <a:ext cx="8893175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splash_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0388" y="5178425"/>
            <a:ext cx="223361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DSC016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297</Words>
  <Application>Microsoft Office PowerPoint</Application>
  <PresentationFormat>Apresentação na tela (4:3)</PresentationFormat>
  <Paragraphs>63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5" baseType="lpstr"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CIAGRI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Prof. Gerd</dc:creator>
  <cp:lastModifiedBy>Gerd Sparovek</cp:lastModifiedBy>
  <cp:revision>40</cp:revision>
  <dcterms:created xsi:type="dcterms:W3CDTF">2006-08-11T14:20:56Z</dcterms:created>
  <dcterms:modified xsi:type="dcterms:W3CDTF">2016-09-22T14:33:43Z</dcterms:modified>
</cp:coreProperties>
</file>